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10600030101010101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old" panose="020F0502020204030203" charset="0"/>
      <p:regular r:id="rId23"/>
    </p:embeddedFont>
    <p:embeddedFont>
      <p:font typeface="PT Serif" panose="020A0603040505020204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818" autoAdjust="0"/>
  </p:normalViewPr>
  <p:slideViewPr>
    <p:cSldViewPr>
      <p:cViewPr varScale="1">
        <p:scale>
          <a:sx n="44" d="100"/>
          <a:sy n="44" d="100"/>
        </p:scale>
        <p:origin x="133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Good Morning everyone!</a:t>
            </a:r>
          </a:p>
          <a:p>
            <a:endParaRPr lang="en-US" dirty="0"/>
          </a:p>
          <a:p>
            <a:r>
              <a:rPr lang="en-US" dirty="0"/>
              <a:t>Today, our team6 </a:t>
            </a:r>
            <a:r>
              <a:rPr lang="en-US" dirty="0" err="1"/>
              <a:t>LosAmigoIT</a:t>
            </a:r>
            <a:r>
              <a:rPr lang="en-US" dirty="0"/>
              <a:t>, is going to introduce the product we </a:t>
            </a:r>
            <a:r>
              <a:rPr lang="en-US" dirty="0" err="1"/>
              <a:t>developped</a:t>
            </a:r>
            <a:r>
              <a:rPr lang="en-US" dirty="0"/>
              <a:t> to u.</a:t>
            </a:r>
          </a:p>
          <a:p>
            <a:endParaRPr lang="en-US" dirty="0"/>
          </a:p>
          <a:p>
            <a:r>
              <a:rPr lang="en-US" dirty="0" err="1"/>
              <a:t>GreenOrder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It is a carbon smart food ordering system</a:t>
            </a:r>
          </a:p>
          <a:p>
            <a:endParaRPr lang="en-US" dirty="0"/>
          </a:p>
          <a:p>
            <a:r>
              <a:rPr lang="en-US" dirty="0"/>
              <a:t>Before started, please let me introduce who we 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we constructed our own database with specific information about suppliers and shipping modes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3253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And, then we combined the</a:t>
            </a:r>
          </a:p>
          <a:p>
            <a:endParaRPr lang="en-US" altLang="zh-CN" dirty="0"/>
          </a:p>
          <a:p>
            <a:r>
              <a:rPr lang="en-US" altLang="zh-CN" dirty="0"/>
              <a:t> real-time map </a:t>
            </a:r>
            <a:r>
              <a:rPr lang="en-US" altLang="zh-CN" dirty="0" err="1"/>
              <a:t>api</a:t>
            </a:r>
            <a:r>
              <a:rPr lang="en-US" altLang="zh-CN" dirty="0"/>
              <a:t> to build a completed database. </a:t>
            </a:r>
          </a:p>
          <a:p>
            <a:endParaRPr lang="en-US" altLang="zh-CN" dirty="0"/>
          </a:p>
          <a:p>
            <a:r>
              <a:rPr lang="en-US" altLang="zh-CN" dirty="0"/>
              <a:t>We provide two algorithms, one for CO2 emissions</a:t>
            </a:r>
          </a:p>
          <a:p>
            <a:endParaRPr lang="en-US" altLang="zh-CN" dirty="0"/>
          </a:p>
          <a:p>
            <a:r>
              <a:rPr lang="en-US" altLang="zh-CN" dirty="0"/>
              <a:t> and one for food quality detection </a:t>
            </a:r>
          </a:p>
          <a:p>
            <a:endParaRPr lang="en-US" altLang="zh-CN" dirty="0"/>
          </a:p>
          <a:p>
            <a:r>
              <a:rPr lang="en-US" altLang="zh-CN" dirty="0"/>
              <a:t>In the end, we </a:t>
            </a:r>
            <a:r>
              <a:rPr lang="en-US" altLang="zh-CN" dirty="0" err="1"/>
              <a:t>visualised</a:t>
            </a:r>
            <a:r>
              <a:rPr lang="en-US" altLang="zh-CN" dirty="0"/>
              <a:t> it using a dashboard and map.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839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First, let me introduce our team.</a:t>
            </a:r>
          </a:p>
          <a:p>
            <a:endParaRPr lang="en-US" dirty="0"/>
          </a:p>
          <a:p>
            <a:r>
              <a:rPr lang="en-US" dirty="0"/>
              <a:t> We have Yiyi, our Project Manager, and David, who is responsible for our user experience and interface design.</a:t>
            </a:r>
          </a:p>
          <a:p>
            <a:endParaRPr lang="en-US" dirty="0"/>
          </a:p>
          <a:p>
            <a:r>
              <a:rPr lang="en-US" dirty="0"/>
              <a:t>I’m [Your Name], the software developer on the team.</a:t>
            </a:r>
          </a:p>
          <a:p>
            <a:endParaRPr lang="en-US" dirty="0"/>
          </a:p>
          <a:p>
            <a:r>
              <a:rPr lang="en-US" dirty="0"/>
              <a:t>Unfortunately, our Product Manager, Amjad, couldn’t be here today due to travel commitments, but he’s shared his insights with us.</a:t>
            </a:r>
          </a:p>
          <a:p>
            <a:endParaRPr lang="en-US" dirty="0"/>
          </a:p>
          <a:p>
            <a:r>
              <a:rPr lang="en-US" dirty="0"/>
              <a:t>Now, we’re </a:t>
            </a:r>
            <a:r>
              <a:rPr lang="en-US" dirty="0" err="1"/>
              <a:t>readuy</a:t>
            </a:r>
            <a:r>
              <a:rPr lang="en-US" dirty="0"/>
              <a:t> to show </a:t>
            </a:r>
            <a:r>
              <a:rPr lang="en-US" dirty="0" err="1"/>
              <a:t>y”all</a:t>
            </a:r>
            <a:r>
              <a:rPr lang="en-US" dirty="0"/>
              <a:t> what </a:t>
            </a:r>
            <a:r>
              <a:rPr lang="en-US" dirty="0" err="1"/>
              <a:t>we”ve</a:t>
            </a:r>
            <a:r>
              <a:rPr lang="en-US" dirty="0"/>
              <a:t> been working on!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After a really quick overview of today. lets go for  the first section.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System is GreenOrder.You would be confused about this name.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and it utilizes advanced algorithms model  and real-time data to recommend sustainable </a:t>
            </a:r>
            <a:r>
              <a:rPr lang="en-US" dirty="0" err="1"/>
              <a:t>transportaion</a:t>
            </a:r>
            <a:r>
              <a:rPr lang="en-US" dirty="0"/>
              <a:t> choices. </a:t>
            </a:r>
          </a:p>
          <a:p>
            <a:endParaRPr lang="en-US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T Serif" panose="020F0502020204030204" pitchFamily="18" charset="0"/>
              </a:rPr>
              <a:t>From newest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T Serif" panose="020F0502020204030204" pitchFamily="18" charset="0"/>
              </a:rPr>
              <a:t>reaserach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T Serif" panose="020F0502020204030204" pitchFamily="18" charset="0"/>
              </a:rPr>
              <a:t> , we know that Global “food miles” emissions are higher than previously thought – accounting for nearly one-fifth of total food-system emissions</a:t>
            </a:r>
            <a:r>
              <a:rPr lang="en-US" dirty="0"/>
              <a:t>. </a:t>
            </a:r>
          </a:p>
          <a:p>
            <a:r>
              <a:rPr lang="en-US" dirty="0"/>
              <a:t>So now, A system that provides consumers with effective and sustainable food mile is important.</a:t>
            </a:r>
          </a:p>
          <a:p>
            <a:endParaRPr lang="en-US" dirty="0"/>
          </a:p>
          <a:p>
            <a:r>
              <a:rPr lang="en-US" dirty="0"/>
              <a:t>So, what do we do here?</a:t>
            </a:r>
          </a:p>
          <a:p>
            <a:endParaRPr lang="en-US" dirty="0"/>
          </a:p>
          <a:p>
            <a:r>
              <a:rPr lang="en-US" dirty="0"/>
              <a:t>Our system, </a:t>
            </a:r>
            <a:r>
              <a:rPr lang="en-US" dirty="0" err="1"/>
              <a:t>GreenOrder</a:t>
            </a:r>
            <a:r>
              <a:rPr lang="en-US" dirty="0"/>
              <a:t>, provides users with eco-friendly alternatives that not only benefit the planet but also promote customer </a:t>
            </a:r>
            <a:r>
              <a:rPr lang="en-US" dirty="0" err="1"/>
              <a:t>efficentcy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Additionally, the platform collaborates with suppliers to ensure that the food is both fresh and sustainably sourced, fostering a community of conscious consumers dedicated to making a positive impact on the environment.</a:t>
            </a:r>
          </a:p>
          <a:p>
            <a:endParaRPr lang="en-US" dirty="0"/>
          </a:p>
          <a:p>
            <a:r>
              <a:rPr lang="en-US" dirty="0"/>
              <a:t>Let me show your more details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Imagine you want to order apples for your supermarket, and there are a lot of apple producers in the world, from different distances, and your company has follow the rules of sustainability, so which producer is the best choice for you?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6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4627"/>
              </a:lnSpc>
            </a:pPr>
            <a:r>
              <a:rPr lang="en-US" altLang="zh-CN" dirty="0"/>
              <a:t>Our system provides you with a variety of detailed scenarios, with different routes corresponding to detailed sustainability </a:t>
            </a:r>
            <a:r>
              <a:rPr lang="en-US" altLang="zh-CN" dirty="0" err="1"/>
              <a:t>data:</a:t>
            </a:r>
            <a:r>
              <a:rPr lang="en-US" altLang="zh-CN" sz="12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Vehicle</a:t>
            </a:r>
            <a:r>
              <a:rPr lang="en-US" altLang="zh-CN" sz="12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Type, Carbon Emission, Transport Routes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r>
              <a:rPr lang="en-US" altLang="zh-CN" dirty="0"/>
              <a:t>Still not enough? I know that only sustainable development is not enough for a company either!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10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want to provide you with data on a variety of food quality dimensions </a:t>
            </a:r>
          </a:p>
          <a:p>
            <a:endParaRPr lang="en-US" altLang="zh-CN" dirty="0"/>
          </a:p>
          <a:p>
            <a:r>
              <a:rPr lang="en-US" altLang="zh-CN" dirty="0"/>
              <a:t>to ensure that you avoid ordering bad fruit and avoiding food waste to the fullest extent possible!</a:t>
            </a:r>
          </a:p>
          <a:p>
            <a:endParaRPr lang="en-US" altLang="zh-CN" dirty="0"/>
          </a:p>
          <a:p>
            <a:r>
              <a:rPr lang="en-US" altLang="zh-CN" dirty="0"/>
              <a:t>Now let us show you the tech behind.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380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main-appreciative-parrot-kl.cfapps.us10-001.hana.ondemand.com" TargetMode="Externa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8400" y="2883864"/>
            <a:ext cx="13117524" cy="512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6"/>
              </a:lnSpc>
            </a:pPr>
            <a:r>
              <a:rPr lang="en-US" sz="9744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  <a:endParaRPr lang="en-US" sz="9744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10746"/>
              </a:lnSpc>
            </a:pPr>
            <a:endParaRPr lang="en-US" sz="9744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9200"/>
              </a:lnSpc>
            </a:pPr>
            <a:r>
              <a:rPr lang="en-US" sz="8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Carbon-Smart </a:t>
            </a:r>
          </a:p>
          <a:p>
            <a:pPr algn="l">
              <a:lnSpc>
                <a:spcPts val="9200"/>
              </a:lnSpc>
            </a:pPr>
            <a:r>
              <a:rPr lang="en-US" sz="8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Food Ordering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82372"/>
            <a:ext cx="7082610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Lato"/>
                <a:ea typeface="Lato"/>
                <a:cs typeface="Lato"/>
                <a:sym typeface="Lato"/>
              </a:rPr>
              <a:t>Sustainability Food Ordering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15918"/>
            <a:ext cx="4793781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Lato"/>
                <a:ea typeface="Lato"/>
                <a:cs typeface="Lato"/>
                <a:sym typeface="Lato"/>
              </a:rPr>
              <a:t>Team 6 LosAmigosIT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69966" y="-199186"/>
            <a:ext cx="9980819" cy="10685373"/>
            <a:chOff x="0" y="0"/>
            <a:chExt cx="5933440" cy="6352286"/>
          </a:xfrm>
        </p:grpSpPr>
        <p:sp>
          <p:nvSpPr>
            <p:cNvPr id="7" name="Freeform 7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5"/>
              <a:stretch>
                <a:fillRect l="-68932" t="-7154" b="-1119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3597" y="1937971"/>
            <a:ext cx="11441564" cy="7100776"/>
          </a:xfrm>
          <a:custGeom>
            <a:avLst/>
            <a:gdLst/>
            <a:ahLst/>
            <a:cxnLst/>
            <a:rect l="l" t="t" r="r" b="b"/>
            <a:pathLst>
              <a:path w="11441564" h="7100776">
                <a:moveTo>
                  <a:pt x="0" y="0"/>
                </a:moveTo>
                <a:lnTo>
                  <a:pt x="11441564" y="0"/>
                </a:lnTo>
                <a:lnTo>
                  <a:pt x="11441564" y="7100776"/>
                </a:lnTo>
                <a:lnTo>
                  <a:pt x="0" y="7100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53948"/>
            <a:ext cx="16960007" cy="70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824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Tech Behind:</a:t>
            </a:r>
          </a:p>
        </p:txBody>
      </p:sp>
      <p:sp>
        <p:nvSpPr>
          <p:cNvPr id="4" name="Freeform 4"/>
          <p:cNvSpPr/>
          <p:nvPr/>
        </p:nvSpPr>
        <p:spPr>
          <a:xfrm>
            <a:off x="1435123" y="4112069"/>
            <a:ext cx="2062863" cy="2062863"/>
          </a:xfrm>
          <a:custGeom>
            <a:avLst/>
            <a:gdLst/>
            <a:ahLst/>
            <a:cxnLst/>
            <a:rect l="l" t="t" r="r" b="b"/>
            <a:pathLst>
              <a:path w="2062863" h="2062863">
                <a:moveTo>
                  <a:pt x="0" y="0"/>
                </a:moveTo>
                <a:lnTo>
                  <a:pt x="2062862" y="0"/>
                </a:lnTo>
                <a:lnTo>
                  <a:pt x="2062862" y="2062862"/>
                </a:lnTo>
                <a:lnTo>
                  <a:pt x="0" y="2062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76064" y="6851796"/>
            <a:ext cx="4933108" cy="117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Own DataBase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6977" y="3900628"/>
            <a:ext cx="1399127" cy="1399127"/>
          </a:xfrm>
          <a:custGeom>
            <a:avLst/>
            <a:gdLst/>
            <a:ahLst/>
            <a:cxnLst/>
            <a:rect l="l" t="t" r="r" b="b"/>
            <a:pathLst>
              <a:path w="1399127" h="1399127">
                <a:moveTo>
                  <a:pt x="0" y="0"/>
                </a:moveTo>
                <a:lnTo>
                  <a:pt x="1399127" y="0"/>
                </a:lnTo>
                <a:lnTo>
                  <a:pt x="1399127" y="1399127"/>
                </a:lnTo>
                <a:lnTo>
                  <a:pt x="0" y="139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7745" y="6804173"/>
            <a:ext cx="1438442" cy="1438442"/>
          </a:xfrm>
          <a:custGeom>
            <a:avLst/>
            <a:gdLst/>
            <a:ahLst/>
            <a:cxnLst/>
            <a:rect l="l" t="t" r="r" b="b"/>
            <a:pathLst>
              <a:path w="1438442" h="1438442">
                <a:moveTo>
                  <a:pt x="0" y="0"/>
                </a:moveTo>
                <a:lnTo>
                  <a:pt x="1438442" y="0"/>
                </a:lnTo>
                <a:lnTo>
                  <a:pt x="1438442" y="1438442"/>
                </a:lnTo>
                <a:lnTo>
                  <a:pt x="0" y="1438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03328" y="6943240"/>
            <a:ext cx="1202776" cy="1202776"/>
          </a:xfrm>
          <a:custGeom>
            <a:avLst/>
            <a:gdLst/>
            <a:ahLst/>
            <a:cxnLst/>
            <a:rect l="l" t="t" r="r" b="b"/>
            <a:pathLst>
              <a:path w="1202776" h="1202776">
                <a:moveTo>
                  <a:pt x="0" y="0"/>
                </a:moveTo>
                <a:lnTo>
                  <a:pt x="1202776" y="0"/>
                </a:lnTo>
                <a:lnTo>
                  <a:pt x="1202776" y="1202776"/>
                </a:lnTo>
                <a:lnTo>
                  <a:pt x="0" y="120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726187" y="7523394"/>
            <a:ext cx="1177141" cy="21233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453948"/>
            <a:ext cx="16960007" cy="70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824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Tech Behind: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745" y="4549872"/>
            <a:ext cx="2293887" cy="41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  <a:spcBef>
                <a:spcPct val="0"/>
              </a:spcBef>
            </a:pPr>
            <a:r>
              <a:rPr lang="en-US" sz="2729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Own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5929" y="6409608"/>
            <a:ext cx="2310175" cy="39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617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Map Route API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03647" y="6467943"/>
            <a:ext cx="494935" cy="950594"/>
            <a:chOff x="0" y="0"/>
            <a:chExt cx="623466" cy="1197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66" cy="1197454"/>
            </a:xfrm>
            <a:custGeom>
              <a:avLst/>
              <a:gdLst/>
              <a:ahLst/>
              <a:cxnLst/>
              <a:rect l="l" t="t" r="r" b="b"/>
              <a:pathLst>
                <a:path w="623466" h="1197454">
                  <a:moveTo>
                    <a:pt x="31173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197454"/>
                  </a:lnTo>
                  <a:lnTo>
                    <a:pt x="420266" y="1197454"/>
                  </a:lnTo>
                  <a:lnTo>
                    <a:pt x="420266" y="406400"/>
                  </a:lnTo>
                  <a:lnTo>
                    <a:pt x="623466" y="406400"/>
                  </a:lnTo>
                  <a:lnTo>
                    <a:pt x="31173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03200" y="53975"/>
              <a:ext cx="217066" cy="1143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10293" y="7517236"/>
            <a:ext cx="4007163" cy="2506921"/>
            <a:chOff x="0" y="0"/>
            <a:chExt cx="1055385" cy="6602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385" cy="660259"/>
            </a:xfrm>
            <a:custGeom>
              <a:avLst/>
              <a:gdLst/>
              <a:ahLst/>
              <a:cxnLst/>
              <a:rect l="l" t="t" r="r" b="b"/>
              <a:pathLst>
                <a:path w="1055385" h="660259">
                  <a:moveTo>
                    <a:pt x="97809" y="0"/>
                  </a:moveTo>
                  <a:lnTo>
                    <a:pt x="957576" y="0"/>
                  </a:lnTo>
                  <a:cubicBezTo>
                    <a:pt x="1011594" y="0"/>
                    <a:pt x="1055385" y="43790"/>
                    <a:pt x="1055385" y="97809"/>
                  </a:cubicBezTo>
                  <a:lnTo>
                    <a:pt x="1055385" y="562450"/>
                  </a:lnTo>
                  <a:cubicBezTo>
                    <a:pt x="1055385" y="588391"/>
                    <a:pt x="1045080" y="613269"/>
                    <a:pt x="1026737" y="631611"/>
                  </a:cubicBezTo>
                  <a:cubicBezTo>
                    <a:pt x="1008394" y="649954"/>
                    <a:pt x="983516" y="660259"/>
                    <a:pt x="957576" y="660259"/>
                  </a:cubicBezTo>
                  <a:lnTo>
                    <a:pt x="97809" y="660259"/>
                  </a:lnTo>
                  <a:cubicBezTo>
                    <a:pt x="71868" y="660259"/>
                    <a:pt x="46990" y="649954"/>
                    <a:pt x="28647" y="631611"/>
                  </a:cubicBezTo>
                  <a:cubicBezTo>
                    <a:pt x="10305" y="613269"/>
                    <a:pt x="0" y="588391"/>
                    <a:pt x="0" y="562450"/>
                  </a:cubicBezTo>
                  <a:lnTo>
                    <a:pt x="0" y="97809"/>
                  </a:lnTo>
                  <a:cubicBezTo>
                    <a:pt x="0" y="43790"/>
                    <a:pt x="43790" y="0"/>
                    <a:pt x="978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55385" cy="736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Input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product name  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destination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06104" y="5442630"/>
            <a:ext cx="4107771" cy="986028"/>
            <a:chOff x="0" y="0"/>
            <a:chExt cx="1081882" cy="259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1882" cy="259695"/>
            </a:xfrm>
            <a:custGeom>
              <a:avLst/>
              <a:gdLst/>
              <a:ahLst/>
              <a:cxnLst/>
              <a:rect l="l" t="t" r="r" b="b"/>
              <a:pathLst>
                <a:path w="1081882" h="259695">
                  <a:moveTo>
                    <a:pt x="95413" y="0"/>
                  </a:moveTo>
                  <a:lnTo>
                    <a:pt x="986469" y="0"/>
                  </a:lnTo>
                  <a:cubicBezTo>
                    <a:pt x="1039164" y="0"/>
                    <a:pt x="1081882" y="42718"/>
                    <a:pt x="1081882" y="95413"/>
                  </a:cubicBezTo>
                  <a:lnTo>
                    <a:pt x="1081882" y="164282"/>
                  </a:lnTo>
                  <a:cubicBezTo>
                    <a:pt x="1081882" y="189587"/>
                    <a:pt x="1071830" y="213855"/>
                    <a:pt x="1053936" y="231749"/>
                  </a:cubicBezTo>
                  <a:cubicBezTo>
                    <a:pt x="1036043" y="249642"/>
                    <a:pt x="1011774" y="259695"/>
                    <a:pt x="986469" y="259695"/>
                  </a:cubicBezTo>
                  <a:lnTo>
                    <a:pt x="95413" y="259695"/>
                  </a:lnTo>
                  <a:cubicBezTo>
                    <a:pt x="70108" y="259695"/>
                    <a:pt x="45839" y="249642"/>
                    <a:pt x="27946" y="231749"/>
                  </a:cubicBezTo>
                  <a:cubicBezTo>
                    <a:pt x="10052" y="213855"/>
                    <a:pt x="0" y="189587"/>
                    <a:pt x="0" y="164282"/>
                  </a:cubicBezTo>
                  <a:lnTo>
                    <a:pt x="0" y="95413"/>
                  </a:lnTo>
                  <a:cubicBezTo>
                    <a:pt x="0" y="70108"/>
                    <a:pt x="10052" y="45839"/>
                    <a:pt x="27946" y="27946"/>
                  </a:cubicBezTo>
                  <a:cubicBezTo>
                    <a:pt x="45839" y="10052"/>
                    <a:pt x="70108" y="0"/>
                    <a:pt x="95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081882" cy="335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DataBase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3647" y="5442630"/>
            <a:ext cx="4107771" cy="986028"/>
            <a:chOff x="0" y="0"/>
            <a:chExt cx="1081882" cy="2596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1882" cy="259695"/>
            </a:xfrm>
            <a:custGeom>
              <a:avLst/>
              <a:gdLst/>
              <a:ahLst/>
              <a:cxnLst/>
              <a:rect l="l" t="t" r="r" b="b"/>
              <a:pathLst>
                <a:path w="1081882" h="259695">
                  <a:moveTo>
                    <a:pt x="95413" y="0"/>
                  </a:moveTo>
                  <a:lnTo>
                    <a:pt x="986469" y="0"/>
                  </a:lnTo>
                  <a:cubicBezTo>
                    <a:pt x="1039164" y="0"/>
                    <a:pt x="1081882" y="42718"/>
                    <a:pt x="1081882" y="95413"/>
                  </a:cubicBezTo>
                  <a:lnTo>
                    <a:pt x="1081882" y="164282"/>
                  </a:lnTo>
                  <a:cubicBezTo>
                    <a:pt x="1081882" y="189587"/>
                    <a:pt x="1071830" y="213855"/>
                    <a:pt x="1053936" y="231749"/>
                  </a:cubicBezTo>
                  <a:cubicBezTo>
                    <a:pt x="1036043" y="249642"/>
                    <a:pt x="1011774" y="259695"/>
                    <a:pt x="986469" y="259695"/>
                  </a:cubicBezTo>
                  <a:lnTo>
                    <a:pt x="95413" y="259695"/>
                  </a:lnTo>
                  <a:cubicBezTo>
                    <a:pt x="70108" y="259695"/>
                    <a:pt x="45839" y="249642"/>
                    <a:pt x="27946" y="231749"/>
                  </a:cubicBezTo>
                  <a:cubicBezTo>
                    <a:pt x="10052" y="213855"/>
                    <a:pt x="0" y="189587"/>
                    <a:pt x="0" y="164282"/>
                  </a:cubicBezTo>
                  <a:lnTo>
                    <a:pt x="0" y="95413"/>
                  </a:lnTo>
                  <a:cubicBezTo>
                    <a:pt x="0" y="70108"/>
                    <a:pt x="10052" y="45839"/>
                    <a:pt x="27946" y="27946"/>
                  </a:cubicBezTo>
                  <a:cubicBezTo>
                    <a:pt x="45839" y="10052"/>
                    <a:pt x="70108" y="0"/>
                    <a:pt x="95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081882" cy="335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Analysis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10293" y="1830810"/>
            <a:ext cx="4007163" cy="2506921"/>
            <a:chOff x="0" y="0"/>
            <a:chExt cx="1055385" cy="6602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5385" cy="660259"/>
            </a:xfrm>
            <a:custGeom>
              <a:avLst/>
              <a:gdLst/>
              <a:ahLst/>
              <a:cxnLst/>
              <a:rect l="l" t="t" r="r" b="b"/>
              <a:pathLst>
                <a:path w="1055385" h="660259">
                  <a:moveTo>
                    <a:pt x="97809" y="0"/>
                  </a:moveTo>
                  <a:lnTo>
                    <a:pt x="957576" y="0"/>
                  </a:lnTo>
                  <a:cubicBezTo>
                    <a:pt x="1011594" y="0"/>
                    <a:pt x="1055385" y="43790"/>
                    <a:pt x="1055385" y="97809"/>
                  </a:cubicBezTo>
                  <a:lnTo>
                    <a:pt x="1055385" y="562450"/>
                  </a:lnTo>
                  <a:cubicBezTo>
                    <a:pt x="1055385" y="588391"/>
                    <a:pt x="1045080" y="613269"/>
                    <a:pt x="1026737" y="631611"/>
                  </a:cubicBezTo>
                  <a:cubicBezTo>
                    <a:pt x="1008394" y="649954"/>
                    <a:pt x="983516" y="660259"/>
                    <a:pt x="957576" y="660259"/>
                  </a:cubicBezTo>
                  <a:lnTo>
                    <a:pt x="97809" y="660259"/>
                  </a:lnTo>
                  <a:cubicBezTo>
                    <a:pt x="71868" y="660259"/>
                    <a:pt x="46990" y="649954"/>
                    <a:pt x="28647" y="631611"/>
                  </a:cubicBezTo>
                  <a:cubicBezTo>
                    <a:pt x="10305" y="613269"/>
                    <a:pt x="0" y="588391"/>
                    <a:pt x="0" y="562450"/>
                  </a:cubicBezTo>
                  <a:lnTo>
                    <a:pt x="0" y="97809"/>
                  </a:lnTo>
                  <a:cubicBezTo>
                    <a:pt x="0" y="43790"/>
                    <a:pt x="43790" y="0"/>
                    <a:pt x="978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055385" cy="736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Ouput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Dashboard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Map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57533" y="4477793"/>
            <a:ext cx="6492311" cy="966978"/>
            <a:chOff x="0" y="0"/>
            <a:chExt cx="1709909" cy="2546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9909" cy="254677"/>
            </a:xfrm>
            <a:custGeom>
              <a:avLst/>
              <a:gdLst/>
              <a:ahLst/>
              <a:cxnLst/>
              <a:rect l="l" t="t" r="r" b="b"/>
              <a:pathLst>
                <a:path w="1709909" h="254677">
                  <a:moveTo>
                    <a:pt x="60369" y="0"/>
                  </a:moveTo>
                  <a:lnTo>
                    <a:pt x="1649540" y="0"/>
                  </a:lnTo>
                  <a:cubicBezTo>
                    <a:pt x="1665551" y="0"/>
                    <a:pt x="1680906" y="6360"/>
                    <a:pt x="1692227" y="17682"/>
                  </a:cubicBezTo>
                  <a:cubicBezTo>
                    <a:pt x="1703549" y="29003"/>
                    <a:pt x="1709909" y="44358"/>
                    <a:pt x="1709909" y="60369"/>
                  </a:cubicBezTo>
                  <a:lnTo>
                    <a:pt x="1709909" y="194308"/>
                  </a:lnTo>
                  <a:cubicBezTo>
                    <a:pt x="1709909" y="210319"/>
                    <a:pt x="1703549" y="225674"/>
                    <a:pt x="1692227" y="236996"/>
                  </a:cubicBezTo>
                  <a:cubicBezTo>
                    <a:pt x="1680906" y="248317"/>
                    <a:pt x="1665551" y="254677"/>
                    <a:pt x="1649540" y="254677"/>
                  </a:cubicBezTo>
                  <a:lnTo>
                    <a:pt x="60369" y="254677"/>
                  </a:lnTo>
                  <a:cubicBezTo>
                    <a:pt x="44358" y="254677"/>
                    <a:pt x="29003" y="248317"/>
                    <a:pt x="17682" y="236996"/>
                  </a:cubicBezTo>
                  <a:cubicBezTo>
                    <a:pt x="6360" y="225674"/>
                    <a:pt x="0" y="210319"/>
                    <a:pt x="0" y="194308"/>
                  </a:cubicBezTo>
                  <a:lnTo>
                    <a:pt x="0" y="60369"/>
                  </a:lnTo>
                  <a:cubicBezTo>
                    <a:pt x="0" y="44358"/>
                    <a:pt x="6360" y="29003"/>
                    <a:pt x="17682" y="17682"/>
                  </a:cubicBezTo>
                  <a:cubicBezTo>
                    <a:pt x="29003" y="6360"/>
                    <a:pt x="44358" y="0"/>
                    <a:pt x="60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709909" cy="33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CO2 Emission Function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57533" y="6409608"/>
            <a:ext cx="6492311" cy="966978"/>
            <a:chOff x="0" y="0"/>
            <a:chExt cx="1709909" cy="2546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09909" cy="254677"/>
            </a:xfrm>
            <a:custGeom>
              <a:avLst/>
              <a:gdLst/>
              <a:ahLst/>
              <a:cxnLst/>
              <a:rect l="l" t="t" r="r" b="b"/>
              <a:pathLst>
                <a:path w="1709909" h="254677">
                  <a:moveTo>
                    <a:pt x="60369" y="0"/>
                  </a:moveTo>
                  <a:lnTo>
                    <a:pt x="1649540" y="0"/>
                  </a:lnTo>
                  <a:cubicBezTo>
                    <a:pt x="1665551" y="0"/>
                    <a:pt x="1680906" y="6360"/>
                    <a:pt x="1692227" y="17682"/>
                  </a:cubicBezTo>
                  <a:cubicBezTo>
                    <a:pt x="1703549" y="29003"/>
                    <a:pt x="1709909" y="44358"/>
                    <a:pt x="1709909" y="60369"/>
                  </a:cubicBezTo>
                  <a:lnTo>
                    <a:pt x="1709909" y="194308"/>
                  </a:lnTo>
                  <a:cubicBezTo>
                    <a:pt x="1709909" y="210319"/>
                    <a:pt x="1703549" y="225674"/>
                    <a:pt x="1692227" y="236996"/>
                  </a:cubicBezTo>
                  <a:cubicBezTo>
                    <a:pt x="1680906" y="248317"/>
                    <a:pt x="1665551" y="254677"/>
                    <a:pt x="1649540" y="254677"/>
                  </a:cubicBezTo>
                  <a:lnTo>
                    <a:pt x="60369" y="254677"/>
                  </a:lnTo>
                  <a:cubicBezTo>
                    <a:pt x="44358" y="254677"/>
                    <a:pt x="29003" y="248317"/>
                    <a:pt x="17682" y="236996"/>
                  </a:cubicBezTo>
                  <a:cubicBezTo>
                    <a:pt x="6360" y="225674"/>
                    <a:pt x="0" y="210319"/>
                    <a:pt x="0" y="194308"/>
                  </a:cubicBezTo>
                  <a:lnTo>
                    <a:pt x="0" y="60369"/>
                  </a:lnTo>
                  <a:cubicBezTo>
                    <a:pt x="0" y="44358"/>
                    <a:pt x="6360" y="29003"/>
                    <a:pt x="17682" y="17682"/>
                  </a:cubicBezTo>
                  <a:cubicBezTo>
                    <a:pt x="29003" y="6360"/>
                    <a:pt x="44358" y="0"/>
                    <a:pt x="60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709909" cy="33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Quality-Price Ratio Function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03647" y="4434886"/>
            <a:ext cx="494935" cy="950594"/>
            <a:chOff x="0" y="0"/>
            <a:chExt cx="623466" cy="11974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3466" cy="1197454"/>
            </a:xfrm>
            <a:custGeom>
              <a:avLst/>
              <a:gdLst/>
              <a:ahLst/>
              <a:cxnLst/>
              <a:rect l="l" t="t" r="r" b="b"/>
              <a:pathLst>
                <a:path w="623466" h="1197454">
                  <a:moveTo>
                    <a:pt x="31173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197454"/>
                  </a:lnTo>
                  <a:lnTo>
                    <a:pt x="420266" y="1197454"/>
                  </a:lnTo>
                  <a:lnTo>
                    <a:pt x="420266" y="406400"/>
                  </a:lnTo>
                  <a:lnTo>
                    <a:pt x="623466" y="406400"/>
                  </a:lnTo>
                  <a:lnTo>
                    <a:pt x="31173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03200" y="53975"/>
              <a:ext cx="217066" cy="1143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87862" y="2262802"/>
            <a:ext cx="8681065" cy="5761395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2"/>
              <a:stretch>
                <a:fillRect t="-25336" b="-2533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918800"/>
            <a:ext cx="6991966" cy="16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 Showcase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4242" y="5529108"/>
            <a:ext cx="6629758" cy="113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4"/>
              </a:lnSpc>
              <a:spcBef>
                <a:spcPct val="0"/>
              </a:spcBef>
            </a:pPr>
            <a:r>
              <a:rPr lang="en-US" sz="7725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 </a:t>
            </a:r>
            <a:r>
              <a:rPr lang="en-US" sz="7725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  <a:endParaRPr lang="en-US" sz="7725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148840" y="525661"/>
            <a:ext cx="1399032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48840" y="8953500"/>
            <a:ext cx="1228344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main-appreciative-parrot-kl.cfapps.us10-001.hana.ondemand.com"/>
              </a:rPr>
              <a:t>https://main-appreciative-parrot-kl.cfapps.us10-001.hana.ondemand.com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42329" y="4707577"/>
            <a:ext cx="6403343" cy="90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Thanks 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47110" y="9014656"/>
            <a:ext cx="4793781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Lato"/>
                <a:ea typeface="Lato"/>
                <a:cs typeface="Lato"/>
                <a:sym typeface="Lato"/>
              </a:rPr>
              <a:t>Team 6 LosAmigosIT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82372"/>
            <a:ext cx="7082610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Lato"/>
                <a:ea typeface="Lato"/>
                <a:cs typeface="Lato"/>
                <a:sym typeface="Lato"/>
              </a:rPr>
              <a:t>Sustainability Food Order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93247" y="8588189"/>
            <a:ext cx="5132455" cy="103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991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9274" y="3149643"/>
            <a:ext cx="9069452" cy="90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Happy to Questions :)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94219" y="301568"/>
            <a:ext cx="4793781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 b="1">
                <a:solidFill>
                  <a:srgbClr val="003640">
                    <a:alpha val="50980"/>
                  </a:srgbClr>
                </a:solidFill>
                <a:latin typeface="Lato Bold"/>
                <a:ea typeface="Lato Bold"/>
                <a:cs typeface="Lato Bold"/>
                <a:sym typeface="Lato Bold"/>
              </a:rPr>
              <a:t>Team 6 LosAmigosIT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47750"/>
            <a:ext cx="4537222" cy="81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9612" y="2736970"/>
            <a:ext cx="14393170" cy="120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7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1.https://images.app.goo.gl/4htPMZKTEE6aAFDv6</a:t>
            </a:r>
          </a:p>
          <a:p>
            <a:pPr algn="l">
              <a:lnSpc>
                <a:spcPts val="3192"/>
              </a:lnSpc>
            </a:pPr>
            <a:r>
              <a:rPr lang="en-US" sz="277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2.https://akzente.giz.de/en/cop27-global-co2-emissions-greenhouse-gases</a:t>
            </a:r>
          </a:p>
          <a:p>
            <a:pPr algn="l">
              <a:lnSpc>
                <a:spcPts val="3192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3.https://epub.wupperinst.org/frontdoor/deliver/index/docId/5716/file/5716_Wood.pdf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4265" y="3130043"/>
            <a:ext cx="3101196" cy="3876494"/>
          </a:xfrm>
          <a:custGeom>
            <a:avLst/>
            <a:gdLst/>
            <a:ahLst/>
            <a:cxnLst/>
            <a:rect l="l" t="t" r="r" b="b"/>
            <a:pathLst>
              <a:path w="3101196" h="3876494">
                <a:moveTo>
                  <a:pt x="0" y="0"/>
                </a:moveTo>
                <a:lnTo>
                  <a:pt x="3101196" y="0"/>
                </a:lnTo>
                <a:lnTo>
                  <a:pt x="3101196" y="3876495"/>
                </a:lnTo>
                <a:lnTo>
                  <a:pt x="0" y="387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70" b="-33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08745" y="3130043"/>
            <a:ext cx="3101196" cy="3876494"/>
          </a:xfrm>
          <a:custGeom>
            <a:avLst/>
            <a:gdLst/>
            <a:ahLst/>
            <a:cxnLst/>
            <a:rect l="l" t="t" r="r" b="b"/>
            <a:pathLst>
              <a:path w="3101196" h="3876494">
                <a:moveTo>
                  <a:pt x="0" y="0"/>
                </a:moveTo>
                <a:lnTo>
                  <a:pt x="3101195" y="0"/>
                </a:lnTo>
                <a:lnTo>
                  <a:pt x="3101195" y="3876495"/>
                </a:lnTo>
                <a:lnTo>
                  <a:pt x="0" y="3876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840" t="-61863" r="-68771" b="-813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1839" y="3130043"/>
            <a:ext cx="3101196" cy="3876494"/>
          </a:xfrm>
          <a:custGeom>
            <a:avLst/>
            <a:gdLst/>
            <a:ahLst/>
            <a:cxnLst/>
            <a:rect l="l" t="t" r="r" b="b"/>
            <a:pathLst>
              <a:path w="3101196" h="3876494">
                <a:moveTo>
                  <a:pt x="0" y="0"/>
                </a:moveTo>
                <a:lnTo>
                  <a:pt x="3101196" y="0"/>
                </a:lnTo>
                <a:lnTo>
                  <a:pt x="3101196" y="3876495"/>
                </a:lnTo>
                <a:lnTo>
                  <a:pt x="0" y="3876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198" t="-79927" r="-64069" b="-6929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7858" y="8412341"/>
            <a:ext cx="2589847" cy="41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Project Manager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47750"/>
            <a:ext cx="5065414" cy="81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Team Member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206466">
            <a:off x="-11358224" y="668102"/>
            <a:ext cx="18486712" cy="6981436"/>
            <a:chOff x="0" y="0"/>
            <a:chExt cx="6347206" cy="2396998"/>
          </a:xfrm>
        </p:grpSpPr>
        <p:sp>
          <p:nvSpPr>
            <p:cNvPr id="8" name="Freeform 8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solidFill>
              <a:srgbClr val="1A401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13582456" y="3130043"/>
            <a:ext cx="3101196" cy="3876494"/>
          </a:xfrm>
          <a:custGeom>
            <a:avLst/>
            <a:gdLst/>
            <a:ahLst/>
            <a:cxnLst/>
            <a:rect l="l" t="t" r="r" b="b"/>
            <a:pathLst>
              <a:path w="3101196" h="3876494">
                <a:moveTo>
                  <a:pt x="0" y="0"/>
                </a:moveTo>
                <a:lnTo>
                  <a:pt x="3101196" y="0"/>
                </a:lnTo>
                <a:lnTo>
                  <a:pt x="3101196" y="3876495"/>
                </a:lnTo>
                <a:lnTo>
                  <a:pt x="0" y="387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34" t="-27281" r="-12146" b="-130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02268" y="8412341"/>
            <a:ext cx="2714149" cy="41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Product Manager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6908" y="8412341"/>
            <a:ext cx="1981200" cy="41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UX Designer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36776" y="8412341"/>
            <a:ext cx="3142059" cy="41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Software Developer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4686" y="7415237"/>
            <a:ext cx="1880354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Wei Yiyi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7610" y="7415237"/>
            <a:ext cx="2963466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Amjad Kamel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8705" y="7415237"/>
            <a:ext cx="3527465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David Blezinger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0357" y="7415237"/>
            <a:ext cx="3142058" cy="59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dirty="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Naim </a:t>
            </a:r>
            <a:r>
              <a:rPr lang="en-US" sz="4024" dirty="0" err="1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Yachou</a:t>
            </a:r>
            <a:endParaRPr lang="en-US" sz="4024" dirty="0">
              <a:solidFill>
                <a:srgbClr val="1A40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02437" y="9582646"/>
            <a:ext cx="7285563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 b="1">
                <a:solidFill>
                  <a:srgbClr val="003640">
                    <a:alpha val="50980"/>
                  </a:srgbClr>
                </a:solidFill>
                <a:latin typeface="Lato Bold"/>
                <a:ea typeface="Lato Bold"/>
                <a:cs typeface="Lato Bold"/>
                <a:sym typeface="Lato Bold"/>
              </a:rPr>
              <a:t>Sustainability Food Ordering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7750"/>
            <a:ext cx="5065414" cy="82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Agenda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6094114" y="4159329"/>
            <a:ext cx="13224952" cy="6722028"/>
          </a:xfrm>
          <a:custGeom>
            <a:avLst/>
            <a:gdLst/>
            <a:ahLst/>
            <a:cxnLst/>
            <a:rect l="l" t="t" r="r" b="b"/>
            <a:pathLst>
              <a:path w="13224952" h="6722028">
                <a:moveTo>
                  <a:pt x="13224952" y="0"/>
                </a:moveTo>
                <a:lnTo>
                  <a:pt x="0" y="0"/>
                </a:lnTo>
                <a:lnTo>
                  <a:pt x="0" y="6722027"/>
                </a:lnTo>
                <a:lnTo>
                  <a:pt x="13224952" y="6722027"/>
                </a:lnTo>
                <a:lnTo>
                  <a:pt x="13224952" y="0"/>
                </a:lnTo>
                <a:close/>
              </a:path>
            </a:pathLst>
          </a:custGeom>
          <a:blipFill>
            <a:blip r:embed="rId3"/>
            <a:stretch>
              <a:fillRect t="-6760" b="-67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94219" y="301568"/>
            <a:ext cx="4793781" cy="48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 b="1">
                <a:solidFill>
                  <a:srgbClr val="003640">
                    <a:alpha val="50980"/>
                  </a:srgbClr>
                </a:solidFill>
                <a:latin typeface="Lato Bold"/>
                <a:ea typeface="Lato Bold"/>
                <a:cs typeface="Lato Bold"/>
                <a:sym typeface="Lato Bold"/>
              </a:rPr>
              <a:t>Team 6 LosAmigosIT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2479"/>
            <a:ext cx="702832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01 System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78379"/>
            <a:ext cx="6640673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02 Function Details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64279"/>
            <a:ext cx="613082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03 Demo Showcase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45380" y="-160927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3"/>
              <a:stretch>
                <a:fillRect l="-60613" t="-61249" r="-60613" b="-612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918800"/>
            <a:ext cx="6991966" cy="16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465" y="5805780"/>
            <a:ext cx="6629758" cy="113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4"/>
              </a:lnSpc>
              <a:spcBef>
                <a:spcPct val="0"/>
              </a:spcBef>
            </a:pPr>
            <a:r>
              <a:rPr lang="en-US" sz="7725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 </a:t>
            </a:r>
            <a:r>
              <a:rPr lang="en-US" sz="7725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  <a:endParaRPr lang="en-US" sz="7725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694339" y="-102870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3"/>
              <a:stretch>
                <a:fillRect r="-3356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949282" y="1256784"/>
            <a:ext cx="8310018" cy="17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40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lang="en-US" sz="6400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  <a:r>
              <a:rPr lang="en-US" sz="640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? </a:t>
            </a:r>
          </a:p>
          <a:p>
            <a:pPr algn="r">
              <a:lnSpc>
                <a:spcPts val="6431"/>
              </a:lnSpc>
            </a:pPr>
            <a:endParaRPr lang="en-US" sz="6400">
              <a:solidFill>
                <a:srgbClr val="1A40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77507" y="3018885"/>
            <a:ext cx="11181793" cy="117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A Carbon-Smart Food Ordering System that </a:t>
            </a:r>
          </a:p>
          <a:p>
            <a:pPr algn="r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offers optimal sustainable transport alternatives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88160" y="5609804"/>
            <a:ext cx="11386074" cy="17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400" dirty="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Why do we need </a:t>
            </a:r>
            <a:r>
              <a:rPr lang="en-US" sz="6400" b="1" dirty="0" err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  <a:r>
              <a:rPr lang="en-US" sz="6400" dirty="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? </a:t>
            </a:r>
          </a:p>
          <a:p>
            <a:pPr algn="r">
              <a:lnSpc>
                <a:spcPts val="6431"/>
              </a:lnSpc>
            </a:pPr>
            <a:endParaRPr lang="en-US" sz="6400" dirty="0">
              <a:solidFill>
                <a:srgbClr val="1A40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24859" y="7068616"/>
            <a:ext cx="11334441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7"/>
              </a:lnSpc>
            </a:pPr>
            <a:r>
              <a:rPr lang="en-US" altLang="zh-CN" sz="3200" b="0" i="0" dirty="0">
                <a:solidFill>
                  <a:srgbClr val="333333"/>
                </a:solidFill>
                <a:effectLst/>
                <a:latin typeface="PT Serif" panose="020F0502020204030204" pitchFamily="18" charset="0"/>
              </a:rPr>
              <a:t>“food miles” emissions are higher than previously thought</a:t>
            </a:r>
          </a:p>
          <a:p>
            <a:pPr algn="just">
              <a:lnSpc>
                <a:spcPts val="4627"/>
              </a:lnSpc>
            </a:pPr>
            <a:r>
              <a:rPr lang="en-US" altLang="zh-CN" sz="3200" b="0" i="0" dirty="0">
                <a:solidFill>
                  <a:srgbClr val="333333"/>
                </a:solidFill>
                <a:effectLst/>
                <a:latin typeface="PT Serif" panose="020F0502020204030204" pitchFamily="18" charset="0"/>
              </a:rPr>
              <a:t>---from Research </a:t>
            </a:r>
            <a:endParaRPr lang="en-US" sz="4024" dirty="0">
              <a:solidFill>
                <a:srgbClr val="1A401F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627"/>
              </a:lnSpc>
            </a:pPr>
            <a:r>
              <a:rPr lang="en-US" sz="4024" dirty="0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To decide for the best food sourcing option based on comparing CO2 emissions, price and quality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184425" y="2007124"/>
            <a:ext cx="10839555" cy="8737645"/>
            <a:chOff x="0" y="0"/>
            <a:chExt cx="4605527" cy="3712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5527" cy="3712464"/>
            </a:xfrm>
            <a:custGeom>
              <a:avLst/>
              <a:gdLst/>
              <a:ahLst/>
              <a:cxnLst/>
              <a:rect l="l" t="t" r="r" b="b"/>
              <a:pathLst>
                <a:path w="4605527" h="3712464">
                  <a:moveTo>
                    <a:pt x="4605527" y="3712464"/>
                  </a:moveTo>
                  <a:lnTo>
                    <a:pt x="0" y="3712464"/>
                  </a:lnTo>
                  <a:lnTo>
                    <a:pt x="0" y="0"/>
                  </a:lnTo>
                  <a:lnTo>
                    <a:pt x="4605527" y="0"/>
                  </a:lnTo>
                  <a:lnTo>
                    <a:pt x="4605527" y="3712464"/>
                  </a:lnTo>
                  <a:close/>
                </a:path>
              </a:pathLst>
            </a:custGeom>
            <a:blipFill>
              <a:blip r:embed="rId3"/>
              <a:stretch>
                <a:fillRect l="-67" r="-67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4741" y="-24384"/>
              <a:ext cx="4526947" cy="3651107"/>
            </a:xfrm>
            <a:custGeom>
              <a:avLst/>
              <a:gdLst/>
              <a:ahLst/>
              <a:cxnLst/>
              <a:rect l="l" t="t" r="r" b="b"/>
              <a:pathLst>
                <a:path w="4526947" h="3651107">
                  <a:moveTo>
                    <a:pt x="2641386" y="3618544"/>
                  </a:moveTo>
                  <a:cubicBezTo>
                    <a:pt x="2240620" y="3651108"/>
                    <a:pt x="1838727" y="3569536"/>
                    <a:pt x="1453413" y="3454612"/>
                  </a:cubicBezTo>
                  <a:cubicBezTo>
                    <a:pt x="1161920" y="3367672"/>
                    <a:pt x="870095" y="3257995"/>
                    <a:pt x="635273" y="3064637"/>
                  </a:cubicBezTo>
                  <a:cubicBezTo>
                    <a:pt x="300543" y="2789014"/>
                    <a:pt x="112896" y="2363359"/>
                    <a:pt x="58919" y="1933123"/>
                  </a:cubicBezTo>
                  <a:cubicBezTo>
                    <a:pt x="0" y="1463506"/>
                    <a:pt x="97051" y="962320"/>
                    <a:pt x="389363" y="590080"/>
                  </a:cubicBezTo>
                  <a:cubicBezTo>
                    <a:pt x="681674" y="217839"/>
                    <a:pt x="1184181" y="0"/>
                    <a:pt x="1644781" y="108864"/>
                  </a:cubicBezTo>
                  <a:cubicBezTo>
                    <a:pt x="1961698" y="183769"/>
                    <a:pt x="2227591" y="396412"/>
                    <a:pt x="2459922" y="624599"/>
                  </a:cubicBezTo>
                  <a:cubicBezTo>
                    <a:pt x="2692255" y="852789"/>
                    <a:pt x="2905450" y="1104561"/>
                    <a:pt x="3173128" y="1290023"/>
                  </a:cubicBezTo>
                  <a:cubicBezTo>
                    <a:pt x="3393050" y="1442396"/>
                    <a:pt x="3643019" y="1545182"/>
                    <a:pt x="3874124" y="1679990"/>
                  </a:cubicBezTo>
                  <a:cubicBezTo>
                    <a:pt x="4105232" y="1814798"/>
                    <a:pt x="4325731" y="1992340"/>
                    <a:pt x="4432106" y="2237839"/>
                  </a:cubicBezTo>
                  <a:cubicBezTo>
                    <a:pt x="4526947" y="2456722"/>
                    <a:pt x="4479206" y="2666180"/>
                    <a:pt x="4356655" y="2859725"/>
                  </a:cubicBezTo>
                  <a:cubicBezTo>
                    <a:pt x="4333250" y="2896688"/>
                    <a:pt x="4308155" y="2931855"/>
                    <a:pt x="4281520" y="2965317"/>
                  </a:cubicBezTo>
                  <a:cubicBezTo>
                    <a:pt x="3903003" y="3440859"/>
                    <a:pt x="3213362" y="3572068"/>
                    <a:pt x="2641386" y="3618544"/>
                  </a:cubicBezTo>
                  <a:close/>
                  <a:moveTo>
                    <a:pt x="4223409" y="1187779"/>
                  </a:moveTo>
                  <a:cubicBezTo>
                    <a:pt x="4291389" y="1161310"/>
                    <a:pt x="4355485" y="1108141"/>
                    <a:pt x="4362212" y="1031173"/>
                  </a:cubicBezTo>
                  <a:cubicBezTo>
                    <a:pt x="4365996" y="987881"/>
                    <a:pt x="4355004" y="944757"/>
                    <a:pt x="4342804" y="903049"/>
                  </a:cubicBezTo>
                  <a:cubicBezTo>
                    <a:pt x="4247225" y="576292"/>
                    <a:pt x="4015401" y="20573"/>
                    <a:pt x="3585291" y="86123"/>
                  </a:cubicBezTo>
                  <a:cubicBezTo>
                    <a:pt x="3477023" y="102624"/>
                    <a:pt x="3376057" y="151054"/>
                    <a:pt x="3282599" y="208149"/>
                  </a:cubicBezTo>
                  <a:cubicBezTo>
                    <a:pt x="3172632" y="275330"/>
                    <a:pt x="3062352" y="368672"/>
                    <a:pt x="3044759" y="496331"/>
                  </a:cubicBezTo>
                  <a:cubicBezTo>
                    <a:pt x="3027857" y="618964"/>
                    <a:pt x="3102238" y="735455"/>
                    <a:pt x="3186304" y="826324"/>
                  </a:cubicBezTo>
                  <a:cubicBezTo>
                    <a:pt x="3332401" y="984246"/>
                    <a:pt x="3530408" y="1091965"/>
                    <a:pt x="3737932" y="1144730"/>
                  </a:cubicBezTo>
                  <a:cubicBezTo>
                    <a:pt x="3858914" y="1175490"/>
                    <a:pt x="3992751" y="1213094"/>
                    <a:pt x="4118093" y="1209270"/>
                  </a:cubicBezTo>
                  <a:cubicBezTo>
                    <a:pt x="4153352" y="1208193"/>
                    <a:pt x="4189754" y="1200880"/>
                    <a:pt x="4223409" y="1187779"/>
                  </a:cubicBezTo>
                  <a:close/>
                </a:path>
              </a:pathLst>
            </a:custGeom>
            <a:blipFill>
              <a:blip r:embed="rId4"/>
              <a:stretch>
                <a:fillRect l="-40522" r="-4052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951980" y="3096048"/>
            <a:ext cx="9044720" cy="195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66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02/ Function Details</a:t>
            </a:r>
          </a:p>
          <a:p>
            <a:pPr marL="0" lvl="0" indent="0" algn="l">
              <a:lnSpc>
                <a:spcPts val="7704"/>
              </a:lnSpc>
              <a:spcBef>
                <a:spcPct val="0"/>
              </a:spcBef>
            </a:pPr>
            <a:endParaRPr lang="en-US" sz="6699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76084" y="5981700"/>
            <a:ext cx="8632871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4"/>
              </a:lnSpc>
              <a:spcBef>
                <a:spcPct val="0"/>
              </a:spcBef>
            </a:pPr>
            <a:r>
              <a:rPr lang="en-US" sz="4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--- Providing a diverse array of food transportation options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5831" y="3963340"/>
            <a:ext cx="2948923" cy="3596247"/>
          </a:xfrm>
          <a:custGeom>
            <a:avLst/>
            <a:gdLst/>
            <a:ahLst/>
            <a:cxnLst/>
            <a:rect l="l" t="t" r="r" b="b"/>
            <a:pathLst>
              <a:path w="2948923" h="3596247">
                <a:moveTo>
                  <a:pt x="0" y="0"/>
                </a:moveTo>
                <a:lnTo>
                  <a:pt x="2948922" y="0"/>
                </a:lnTo>
                <a:lnTo>
                  <a:pt x="2948922" y="3596247"/>
                </a:lnTo>
                <a:lnTo>
                  <a:pt x="0" y="3596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51960" y="3345377"/>
            <a:ext cx="3086100" cy="4843832"/>
            <a:chOff x="0" y="0"/>
            <a:chExt cx="812800" cy="1275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275742"/>
            </a:xfrm>
            <a:custGeom>
              <a:avLst/>
              <a:gdLst/>
              <a:ahLst/>
              <a:cxnLst/>
              <a:rect l="l" t="t" r="r" b="b"/>
              <a:pathLst>
                <a:path w="812800" h="127574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148742"/>
                  </a:lnTo>
                  <a:cubicBezTo>
                    <a:pt x="812800" y="1218882"/>
                    <a:pt x="755940" y="1275742"/>
                    <a:pt x="685800" y="1275742"/>
                  </a:cubicBezTo>
                  <a:lnTo>
                    <a:pt x="127000" y="1275742"/>
                  </a:lnTo>
                  <a:cubicBezTo>
                    <a:pt x="93318" y="1275742"/>
                    <a:pt x="61015" y="1262362"/>
                    <a:pt x="37197" y="1238544"/>
                  </a:cubicBezTo>
                  <a:cubicBezTo>
                    <a:pt x="13380" y="1214727"/>
                    <a:pt x="0" y="1182424"/>
                    <a:pt x="0" y="114874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1351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Companies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in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different cities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53948"/>
            <a:ext cx="16960007" cy="128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7"/>
              </a:lnSpc>
            </a:pPr>
            <a:r>
              <a:rPr lang="en-US" sz="4824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Use Case:</a:t>
            </a:r>
          </a:p>
          <a:p>
            <a:pPr algn="l">
              <a:lnSpc>
                <a:spcPts val="4599"/>
              </a:lnSpc>
            </a:pPr>
            <a:r>
              <a:rPr lang="en-US" sz="3999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Strategic Ordering for Sustainability in Large Supermarket Chains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0628" y="2248556"/>
            <a:ext cx="3448764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Original 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30069" y="2248556"/>
            <a:ext cx="4296966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1A401F"/>
                </a:solidFill>
                <a:latin typeface="Lato"/>
                <a:ea typeface="Lato"/>
                <a:cs typeface="Lato"/>
                <a:sym typeface="Lato"/>
              </a:rPr>
              <a:t>Supermarket Chain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335501" y="3360175"/>
            <a:ext cx="3086100" cy="4829033"/>
            <a:chOff x="0" y="0"/>
            <a:chExt cx="812800" cy="12718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71844"/>
            </a:xfrm>
            <a:custGeom>
              <a:avLst/>
              <a:gdLst/>
              <a:ahLst/>
              <a:cxnLst/>
              <a:rect l="l" t="t" r="r" b="b"/>
              <a:pathLst>
                <a:path w="812800" h="1271844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144844"/>
                  </a:lnTo>
                  <a:cubicBezTo>
                    <a:pt x="812800" y="1178527"/>
                    <a:pt x="799420" y="1210830"/>
                    <a:pt x="775603" y="1234647"/>
                  </a:cubicBezTo>
                  <a:cubicBezTo>
                    <a:pt x="751785" y="1258464"/>
                    <a:pt x="719482" y="1271844"/>
                    <a:pt x="685800" y="1271844"/>
                  </a:cubicBezTo>
                  <a:lnTo>
                    <a:pt x="127000" y="1271844"/>
                  </a:lnTo>
                  <a:cubicBezTo>
                    <a:pt x="56860" y="1271844"/>
                    <a:pt x="0" y="1214984"/>
                    <a:pt x="0" y="1144844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1348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Supermarkts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in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different cities 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5300778" y="3666086"/>
            <a:ext cx="2355053" cy="2095377"/>
          </a:xfrm>
          <a:prstGeom prst="line">
            <a:avLst/>
          </a:prstGeom>
          <a:ln w="38100" cap="flat">
            <a:solidFill>
              <a:srgbClr val="FFBD5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5350679" y="5761463"/>
            <a:ext cx="2305152" cy="13229"/>
          </a:xfrm>
          <a:prstGeom prst="line">
            <a:avLst/>
          </a:prstGeom>
          <a:ln w="38100" cap="flat">
            <a:solidFill>
              <a:srgbClr val="00BF6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5363297" y="5761463"/>
            <a:ext cx="2292534" cy="1990855"/>
          </a:xfrm>
          <a:prstGeom prst="line">
            <a:avLst/>
          </a:prstGeom>
          <a:ln w="38100" cap="flat">
            <a:solidFill>
              <a:srgbClr val="38B6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604753" y="5761463"/>
            <a:ext cx="2730748" cy="13229"/>
          </a:xfrm>
          <a:prstGeom prst="line">
            <a:avLst/>
          </a:prstGeom>
          <a:ln w="38100" cap="flat">
            <a:solidFill>
              <a:srgbClr val="FFBD59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10604753" y="5761463"/>
            <a:ext cx="2730748" cy="1540220"/>
          </a:xfrm>
          <a:prstGeom prst="line">
            <a:avLst/>
          </a:prstGeom>
          <a:ln w="38100" cap="flat">
            <a:solidFill>
              <a:srgbClr val="00BF63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10604753" y="4537342"/>
            <a:ext cx="2709748" cy="1224121"/>
          </a:xfrm>
          <a:prstGeom prst="line">
            <a:avLst/>
          </a:prstGeom>
          <a:ln w="38100" cap="flat">
            <a:solidFill>
              <a:srgbClr val="38B6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5415899" y="8964535"/>
            <a:ext cx="7428786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1A401F"/>
                </a:solidFill>
                <a:latin typeface="Lato Bold"/>
                <a:ea typeface="Lato Bold"/>
                <a:cs typeface="Lato Bold"/>
                <a:sym typeface="Lato Bold"/>
              </a:rPr>
              <a:t>Which route should be selected?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08581"/>
            <a:ext cx="4523448" cy="930173"/>
            <a:chOff x="0" y="0"/>
            <a:chExt cx="1191361" cy="244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1361" cy="244984"/>
            </a:xfrm>
            <a:custGeom>
              <a:avLst/>
              <a:gdLst/>
              <a:ahLst/>
              <a:cxnLst/>
              <a:rect l="l" t="t" r="r" b="b"/>
              <a:pathLst>
                <a:path w="1191361" h="244984">
                  <a:moveTo>
                    <a:pt x="87287" y="0"/>
                  </a:moveTo>
                  <a:lnTo>
                    <a:pt x="1104074" y="0"/>
                  </a:lnTo>
                  <a:cubicBezTo>
                    <a:pt x="1152281" y="0"/>
                    <a:pt x="1191361" y="39080"/>
                    <a:pt x="1191361" y="87287"/>
                  </a:cubicBezTo>
                  <a:lnTo>
                    <a:pt x="1191361" y="157697"/>
                  </a:lnTo>
                  <a:cubicBezTo>
                    <a:pt x="1191361" y="205904"/>
                    <a:pt x="1152281" y="244984"/>
                    <a:pt x="1104074" y="244984"/>
                  </a:cubicBezTo>
                  <a:lnTo>
                    <a:pt x="87287" y="244984"/>
                  </a:lnTo>
                  <a:cubicBezTo>
                    <a:pt x="39080" y="244984"/>
                    <a:pt x="0" y="205904"/>
                    <a:pt x="0" y="157697"/>
                  </a:cubicBezTo>
                  <a:lnTo>
                    <a:pt x="0" y="87287"/>
                  </a:lnTo>
                  <a:cubicBezTo>
                    <a:pt x="0" y="39080"/>
                    <a:pt x="39080" y="0"/>
                    <a:pt x="87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91361" cy="32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Source  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29880"/>
            <a:ext cx="4523448" cy="2900661"/>
          </a:xfrm>
          <a:custGeom>
            <a:avLst/>
            <a:gdLst/>
            <a:ahLst/>
            <a:cxnLst/>
            <a:rect l="l" t="t" r="r" b="b"/>
            <a:pathLst>
              <a:path w="4523448" h="2900661">
                <a:moveTo>
                  <a:pt x="0" y="0"/>
                </a:moveTo>
                <a:lnTo>
                  <a:pt x="4523448" y="0"/>
                </a:lnTo>
                <a:lnTo>
                  <a:pt x="4523448" y="2900662"/>
                </a:lnTo>
                <a:lnTo>
                  <a:pt x="0" y="290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45297" y="3329880"/>
            <a:ext cx="4523448" cy="2900661"/>
          </a:xfrm>
          <a:custGeom>
            <a:avLst/>
            <a:gdLst/>
            <a:ahLst/>
            <a:cxnLst/>
            <a:rect l="l" t="t" r="r" b="b"/>
            <a:pathLst>
              <a:path w="4523448" h="2900661">
                <a:moveTo>
                  <a:pt x="0" y="0"/>
                </a:moveTo>
                <a:lnTo>
                  <a:pt x="4523449" y="0"/>
                </a:lnTo>
                <a:lnTo>
                  <a:pt x="4523449" y="2900662"/>
                </a:lnTo>
                <a:lnTo>
                  <a:pt x="0" y="290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9786" y="3329880"/>
            <a:ext cx="4523448" cy="2900661"/>
          </a:xfrm>
          <a:custGeom>
            <a:avLst/>
            <a:gdLst/>
            <a:ahLst/>
            <a:cxnLst/>
            <a:rect l="l" t="t" r="r" b="b"/>
            <a:pathLst>
              <a:path w="4523448" h="2900661">
                <a:moveTo>
                  <a:pt x="0" y="0"/>
                </a:moveTo>
                <a:lnTo>
                  <a:pt x="4523449" y="0"/>
                </a:lnTo>
                <a:lnTo>
                  <a:pt x="4523449" y="2900662"/>
                </a:lnTo>
                <a:lnTo>
                  <a:pt x="0" y="290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345297" y="2108581"/>
            <a:ext cx="4523448" cy="930173"/>
            <a:chOff x="0" y="0"/>
            <a:chExt cx="1191361" cy="2449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1361" cy="244984"/>
            </a:xfrm>
            <a:custGeom>
              <a:avLst/>
              <a:gdLst/>
              <a:ahLst/>
              <a:cxnLst/>
              <a:rect l="l" t="t" r="r" b="b"/>
              <a:pathLst>
                <a:path w="1191361" h="244984">
                  <a:moveTo>
                    <a:pt x="87287" y="0"/>
                  </a:moveTo>
                  <a:lnTo>
                    <a:pt x="1104074" y="0"/>
                  </a:lnTo>
                  <a:cubicBezTo>
                    <a:pt x="1152281" y="0"/>
                    <a:pt x="1191361" y="39080"/>
                    <a:pt x="1191361" y="87287"/>
                  </a:cubicBezTo>
                  <a:lnTo>
                    <a:pt x="1191361" y="157697"/>
                  </a:lnTo>
                  <a:cubicBezTo>
                    <a:pt x="1191361" y="205904"/>
                    <a:pt x="1152281" y="244984"/>
                    <a:pt x="1104074" y="244984"/>
                  </a:cubicBezTo>
                  <a:lnTo>
                    <a:pt x="87287" y="244984"/>
                  </a:lnTo>
                  <a:cubicBezTo>
                    <a:pt x="39080" y="244984"/>
                    <a:pt x="0" y="205904"/>
                    <a:pt x="0" y="157697"/>
                  </a:cubicBezTo>
                  <a:lnTo>
                    <a:pt x="0" y="87287"/>
                  </a:lnTo>
                  <a:cubicBezTo>
                    <a:pt x="0" y="39080"/>
                    <a:pt x="39080" y="0"/>
                    <a:pt x="87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191361" cy="32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Source  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02266" y="2108581"/>
            <a:ext cx="4523448" cy="911123"/>
            <a:chOff x="0" y="0"/>
            <a:chExt cx="1191361" cy="239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1361" cy="239967"/>
            </a:xfrm>
            <a:custGeom>
              <a:avLst/>
              <a:gdLst/>
              <a:ahLst/>
              <a:cxnLst/>
              <a:rect l="l" t="t" r="r" b="b"/>
              <a:pathLst>
                <a:path w="1191361" h="239967">
                  <a:moveTo>
                    <a:pt x="87287" y="0"/>
                  </a:moveTo>
                  <a:lnTo>
                    <a:pt x="1104074" y="0"/>
                  </a:lnTo>
                  <a:cubicBezTo>
                    <a:pt x="1152281" y="0"/>
                    <a:pt x="1191361" y="39080"/>
                    <a:pt x="1191361" y="87287"/>
                  </a:cubicBezTo>
                  <a:lnTo>
                    <a:pt x="1191361" y="152680"/>
                  </a:lnTo>
                  <a:cubicBezTo>
                    <a:pt x="1191361" y="200887"/>
                    <a:pt x="1152281" y="239967"/>
                    <a:pt x="1104074" y="239967"/>
                  </a:cubicBezTo>
                  <a:lnTo>
                    <a:pt x="87287" y="239967"/>
                  </a:lnTo>
                  <a:cubicBezTo>
                    <a:pt x="64137" y="239967"/>
                    <a:pt x="41935" y="230770"/>
                    <a:pt x="25566" y="214401"/>
                  </a:cubicBezTo>
                  <a:cubicBezTo>
                    <a:pt x="9196" y="198031"/>
                    <a:pt x="0" y="175830"/>
                    <a:pt x="0" y="152680"/>
                  </a:cubicBezTo>
                  <a:lnTo>
                    <a:pt x="0" y="87287"/>
                  </a:lnTo>
                  <a:cubicBezTo>
                    <a:pt x="0" y="39080"/>
                    <a:pt x="39080" y="0"/>
                    <a:pt x="87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191361" cy="316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Source  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8570625"/>
            <a:ext cx="18288000" cy="1716375"/>
          </a:xfrm>
          <a:custGeom>
            <a:avLst/>
            <a:gdLst/>
            <a:ahLst/>
            <a:cxnLst/>
            <a:rect l="l" t="t" r="r" b="b"/>
            <a:pathLst>
              <a:path w="18288000" h="1716375">
                <a:moveTo>
                  <a:pt x="0" y="0"/>
                </a:moveTo>
                <a:lnTo>
                  <a:pt x="18288000" y="0"/>
                </a:lnTo>
                <a:lnTo>
                  <a:pt x="18288000" y="1716375"/>
                </a:lnTo>
                <a:lnTo>
                  <a:pt x="0" y="1716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834" t="-370624" r="-44709" b="-923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453948"/>
            <a:ext cx="16230600" cy="70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8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9841" y="3614909"/>
            <a:ext cx="3141167" cy="234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7"/>
              </a:lnSpc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 Location </a:t>
            </a: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the supermarket.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6815523"/>
            <a:ext cx="16544535" cy="1249107"/>
            <a:chOff x="0" y="0"/>
            <a:chExt cx="4357408" cy="3289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57408" cy="328983"/>
            </a:xfrm>
            <a:custGeom>
              <a:avLst/>
              <a:gdLst/>
              <a:ahLst/>
              <a:cxnLst/>
              <a:rect l="l" t="t" r="r" b="b"/>
              <a:pathLst>
                <a:path w="4357408" h="328983">
                  <a:moveTo>
                    <a:pt x="23865" y="0"/>
                  </a:moveTo>
                  <a:lnTo>
                    <a:pt x="4333543" y="0"/>
                  </a:lnTo>
                  <a:cubicBezTo>
                    <a:pt x="4346724" y="0"/>
                    <a:pt x="4357408" y="10685"/>
                    <a:pt x="4357408" y="23865"/>
                  </a:cubicBezTo>
                  <a:lnTo>
                    <a:pt x="4357408" y="305118"/>
                  </a:lnTo>
                  <a:cubicBezTo>
                    <a:pt x="4357408" y="318298"/>
                    <a:pt x="4346724" y="328983"/>
                    <a:pt x="4333543" y="328983"/>
                  </a:cubicBezTo>
                  <a:lnTo>
                    <a:pt x="23865" y="328983"/>
                  </a:lnTo>
                  <a:cubicBezTo>
                    <a:pt x="10685" y="328983"/>
                    <a:pt x="0" y="318298"/>
                    <a:pt x="0" y="305118"/>
                  </a:cubicBezTo>
                  <a:lnTo>
                    <a:pt x="0" y="23865"/>
                  </a:lnTo>
                  <a:cubicBezTo>
                    <a:pt x="0" y="10685"/>
                    <a:pt x="10685" y="0"/>
                    <a:pt x="23865" y="0"/>
                  </a:cubicBezTo>
                  <a:close/>
                </a:path>
              </a:pathLst>
            </a:custGeom>
            <a:solidFill>
              <a:srgbClr val="C2B19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357408" cy="405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464022" y="6855800"/>
            <a:ext cx="2286000" cy="117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Carbon Emission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16266" y="4486447"/>
            <a:ext cx="2286000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36438" y="3614909"/>
            <a:ext cx="3141167" cy="234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7"/>
              </a:lnSpc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 Location </a:t>
            </a: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the supermarket.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40927" y="3614909"/>
            <a:ext cx="3141167" cy="234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7"/>
              </a:lnSpc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 Location </a:t>
            </a: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</a:t>
            </a: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the supermarket.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61299" y="8964535"/>
            <a:ext cx="2937986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Not enough?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99090" y="6855800"/>
            <a:ext cx="2782668" cy="117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Vehicle Type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51071" y="6855800"/>
            <a:ext cx="3920878" cy="117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</a:pPr>
            <a:r>
              <a:rPr lang="en-US" sz="4024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Transport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Routes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70625"/>
            <a:ext cx="18288000" cy="1716375"/>
          </a:xfrm>
          <a:custGeom>
            <a:avLst/>
            <a:gdLst/>
            <a:ahLst/>
            <a:cxnLst/>
            <a:rect l="l" t="t" r="r" b="b"/>
            <a:pathLst>
              <a:path w="18288000" h="1716375">
                <a:moveTo>
                  <a:pt x="0" y="0"/>
                </a:moveTo>
                <a:lnTo>
                  <a:pt x="18288000" y="0"/>
                </a:lnTo>
                <a:lnTo>
                  <a:pt x="18288000" y="1716375"/>
                </a:lnTo>
                <a:lnTo>
                  <a:pt x="0" y="171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834" t="-370624" r="-44709" b="-923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7031" y="4597709"/>
            <a:ext cx="1511135" cy="1720928"/>
          </a:xfrm>
          <a:custGeom>
            <a:avLst/>
            <a:gdLst/>
            <a:ahLst/>
            <a:cxnLst/>
            <a:rect l="l" t="t" r="r" b="b"/>
            <a:pathLst>
              <a:path w="1511135" h="1720928">
                <a:moveTo>
                  <a:pt x="0" y="0"/>
                </a:moveTo>
                <a:lnTo>
                  <a:pt x="1511135" y="0"/>
                </a:lnTo>
                <a:lnTo>
                  <a:pt x="1511135" y="1720927"/>
                </a:lnTo>
                <a:lnTo>
                  <a:pt x="0" y="172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3106" y="4717048"/>
            <a:ext cx="1451588" cy="1885180"/>
          </a:xfrm>
          <a:custGeom>
            <a:avLst/>
            <a:gdLst/>
            <a:ahLst/>
            <a:cxnLst/>
            <a:rect l="l" t="t" r="r" b="b"/>
            <a:pathLst>
              <a:path w="1451588" h="1885180">
                <a:moveTo>
                  <a:pt x="0" y="0"/>
                </a:moveTo>
                <a:lnTo>
                  <a:pt x="1451588" y="0"/>
                </a:lnTo>
                <a:lnTo>
                  <a:pt x="1451588" y="1885180"/>
                </a:lnTo>
                <a:lnTo>
                  <a:pt x="0" y="1885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15530" y="4442380"/>
            <a:ext cx="1877620" cy="2434515"/>
          </a:xfrm>
          <a:custGeom>
            <a:avLst/>
            <a:gdLst/>
            <a:ahLst/>
            <a:cxnLst/>
            <a:rect l="l" t="t" r="r" b="b"/>
            <a:pathLst>
              <a:path w="1877620" h="2434515">
                <a:moveTo>
                  <a:pt x="0" y="0"/>
                </a:moveTo>
                <a:lnTo>
                  <a:pt x="1877620" y="0"/>
                </a:lnTo>
                <a:lnTo>
                  <a:pt x="1877620" y="2434516"/>
                </a:lnTo>
                <a:lnTo>
                  <a:pt x="0" y="2434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15386" y="4717048"/>
            <a:ext cx="1786049" cy="1911142"/>
          </a:xfrm>
          <a:custGeom>
            <a:avLst/>
            <a:gdLst/>
            <a:ahLst/>
            <a:cxnLst/>
            <a:rect l="l" t="t" r="r" b="b"/>
            <a:pathLst>
              <a:path w="1786049" h="1911142">
                <a:moveTo>
                  <a:pt x="0" y="0"/>
                </a:moveTo>
                <a:lnTo>
                  <a:pt x="1786049" y="0"/>
                </a:lnTo>
                <a:lnTo>
                  <a:pt x="1786049" y="1911142"/>
                </a:lnTo>
                <a:lnTo>
                  <a:pt x="0" y="1911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59035" y="8964535"/>
            <a:ext cx="7742515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We provide detailed comparisons.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53948"/>
            <a:ext cx="16230600" cy="70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8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GreenOrder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39126" y="3419629"/>
            <a:ext cx="4523448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7176" y="3419629"/>
            <a:ext cx="4523448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Quality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1400" y="3419629"/>
            <a:ext cx="4523448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CO2 Emission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89696" y="3419629"/>
            <a:ext cx="6837430" cy="5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2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Quality/Price Ratio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812</Words>
  <Application>Microsoft Office PowerPoint</Application>
  <PresentationFormat>自定义</PresentationFormat>
  <Paragraphs>164</Paragraphs>
  <Slides>15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Lato</vt:lpstr>
      <vt:lpstr>Arimo</vt:lpstr>
      <vt:lpstr>Arial</vt:lpstr>
      <vt:lpstr>PT Serif</vt:lpstr>
      <vt:lpstr>Lato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GreenOrder_Team6</dc:title>
  <cp:lastModifiedBy>yiyi Wei</cp:lastModifiedBy>
  <cp:revision>22</cp:revision>
  <dcterms:created xsi:type="dcterms:W3CDTF">2006-08-16T00:00:00Z</dcterms:created>
  <dcterms:modified xsi:type="dcterms:W3CDTF">2024-09-08T08:23:52Z</dcterms:modified>
  <dc:identifier>DAGQEeBSqfo</dc:identifier>
</cp:coreProperties>
</file>